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76" r:id="rId4"/>
    <p:sldId id="277" r:id="rId5"/>
    <p:sldId id="287" r:id="rId6"/>
    <p:sldId id="288" r:id="rId7"/>
    <p:sldId id="266" r:id="rId8"/>
    <p:sldId id="268" r:id="rId9"/>
    <p:sldId id="272" r:id="rId10"/>
    <p:sldId id="274" r:id="rId11"/>
    <p:sldId id="28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767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918" y="72"/>
      </p:cViewPr>
      <p:guideLst>
        <p:guide orient="horz" pos="4315"/>
        <p:guide pos="76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30188-49D5-4E9F-BA68-19771690B50B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82593-7E3F-4721-BEA8-F105A3BAE0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79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82593-7E3F-4721-BEA8-F105A3BAE0E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047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82593-7E3F-4721-BEA8-F105A3BAE0E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07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03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03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0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34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89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91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13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8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66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21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889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908AF-1742-46D8-A79C-CE0251780125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FCE08-6CF3-4859-9699-FC5BC0F56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23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35903"/>
            <a:ext cx="9144000" cy="709126"/>
          </a:xfrm>
        </p:spPr>
        <p:txBody>
          <a:bodyPr>
            <a:normAutofit/>
          </a:bodyPr>
          <a:lstStyle/>
          <a:p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Психология управленческих конфликтов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5298" y="1166327"/>
            <a:ext cx="9144000" cy="709126"/>
          </a:xfrm>
        </p:spPr>
        <p:txBody>
          <a:bodyPr>
            <a:normAutofit lnSpcReduction="10000"/>
          </a:bodyPr>
          <a:lstStyle/>
          <a:p>
            <a:pPr algn="r"/>
            <a:r>
              <a:rPr lang="ru-RU" i="1" dirty="0" smtClean="0"/>
              <a:t>Если человек говорит, что у него нет конфликтов, проверьте есть ли у него пульс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955" y="1875453"/>
            <a:ext cx="9492343" cy="449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00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67301" y="-200025"/>
            <a:ext cx="7038974" cy="7050088"/>
          </a:xfrm>
        </p:spPr>
        <p:txBody>
          <a:bodyPr>
            <a:noAutofit/>
          </a:bodyPr>
          <a:lstStyle/>
          <a:p>
            <a:r>
              <a:rPr lang="ru-RU" sz="2400" dirty="0"/>
              <a:t>Следует подчеркнуть, что посредник несет ответственность не за характер </a:t>
            </a:r>
            <a:r>
              <a:rPr lang="ru-RU" sz="2400" dirty="0" smtClean="0"/>
              <a:t>принимаемого </a:t>
            </a:r>
            <a:r>
              <a:rPr lang="ru-RU" sz="2400" dirty="0"/>
              <a:t>решения, а за организацию процесса его принятия.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основе посредничества лежи</a:t>
            </a:r>
            <a:r>
              <a:rPr lang="ru-RU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 </a:t>
            </a:r>
            <a:r>
              <a:rPr lang="ru-RU" sz="2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 добровольности </a:t>
            </a:r>
            <a:r>
              <a:rPr lang="ru-RU" sz="2400" dirty="0"/>
              <a:t>участия сторон в </a:t>
            </a:r>
            <a:r>
              <a:rPr lang="ru-RU" sz="2400" dirty="0" smtClean="0"/>
              <a:t>совместной </a:t>
            </a:r>
            <a:r>
              <a:rPr lang="ru-RU" sz="2400" dirty="0"/>
              <a:t>работе по разрешению конфликта. </a:t>
            </a:r>
            <a:endParaRPr lang="ru-RU" sz="2400" dirty="0" smtClean="0"/>
          </a:p>
          <a:p>
            <a:r>
              <a:rPr lang="ru-RU" sz="2400" dirty="0" smtClean="0"/>
              <a:t>Каждая </a:t>
            </a:r>
            <a:r>
              <a:rPr lang="ru-RU" sz="2400" dirty="0"/>
              <a:t>из сторон имеет возможность в любой момент отказаться от услуг посредника и выйти из переговорного процесса. </a:t>
            </a:r>
            <a:endParaRPr lang="ru-RU" sz="2400" dirty="0" smtClean="0"/>
          </a:p>
          <a:p>
            <a:r>
              <a:rPr lang="ru-RU" sz="2400" dirty="0" smtClean="0"/>
              <a:t>Положительным </a:t>
            </a:r>
            <a:r>
              <a:rPr lang="ru-RU" sz="2400" dirty="0"/>
              <a:t>результатом переговорного процесса с участием посредника или без него считается удовлетворенность сторон принятым решением, а также самим </a:t>
            </a:r>
            <a:r>
              <a:rPr lang="ru-RU" sz="2400" dirty="0" smtClean="0"/>
              <a:t>процессом </a:t>
            </a:r>
            <a:r>
              <a:rPr lang="ru-RU" sz="2400" dirty="0"/>
              <a:t>обсуждения, признательность посреднику и партнеру по переговорам за </a:t>
            </a:r>
            <a:r>
              <a:rPr lang="ru-RU" sz="2400" dirty="0" smtClean="0"/>
              <a:t>совместную </a:t>
            </a:r>
            <a:r>
              <a:rPr lang="ru-RU" sz="2400" dirty="0"/>
              <a:t>работу и сотрудничество и чувство облегчения в связи с преодолением </a:t>
            </a:r>
            <a:r>
              <a:rPr lang="ru-RU" sz="2400" dirty="0" smtClean="0"/>
              <a:t>противоречия</a:t>
            </a:r>
            <a:r>
              <a:rPr lang="ru-RU" sz="2400" dirty="0"/>
              <a:t>. </a:t>
            </a:r>
            <a:endParaRPr lang="ru-RU" sz="24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6" y="247651"/>
            <a:ext cx="4810126" cy="459104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47675" y="5143500"/>
            <a:ext cx="48291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бы способы, методы, приемы не использовались для разрешения конфликтов, важно помнить, что главной предпосылкой конструктивного выхода из конфликтной ситуации является готовность сторон к достижению согласия и сотрудничеству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66879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15360971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92500"/>
          </a:bodyPr>
          <a:lstStyle/>
          <a:p>
            <a:pPr lvl="0"/>
            <a:r>
              <a:rPr lang="ru-RU" sz="2400" b="1" dirty="0"/>
              <a:t>Понятие </a:t>
            </a:r>
            <a:r>
              <a:rPr lang="ru-RU" sz="2400" b="1" dirty="0" smtClean="0"/>
              <a:t>конфликта и его составляющих. </a:t>
            </a:r>
            <a:endParaRPr lang="ru-RU" sz="2400" b="1" dirty="0"/>
          </a:p>
          <a:p>
            <a:pPr lvl="0"/>
            <a:r>
              <a:rPr lang="ru-RU" sz="2400" b="1" dirty="0" smtClean="0"/>
              <a:t>Структура конфликта</a:t>
            </a:r>
            <a:r>
              <a:rPr lang="ru-RU" sz="2400" b="1" dirty="0"/>
              <a:t> </a:t>
            </a:r>
            <a:r>
              <a:rPr lang="ru-RU" sz="2400" b="1" dirty="0" smtClean="0"/>
              <a:t>и его основные стадии.</a:t>
            </a:r>
          </a:p>
          <a:p>
            <a:pPr lvl="0"/>
            <a:r>
              <a:rPr lang="ru-RU" sz="2400" b="1" dirty="0" smtClean="0"/>
              <a:t>Типология конфликтов.</a:t>
            </a:r>
          </a:p>
          <a:p>
            <a:pPr lvl="0"/>
            <a:r>
              <a:rPr lang="ru-RU" sz="2400" b="1" dirty="0" smtClean="0"/>
              <a:t>Конструктивные и деструктивные </a:t>
            </a:r>
            <a:r>
              <a:rPr lang="ru-RU" sz="2400" b="1" dirty="0"/>
              <a:t>к</a:t>
            </a:r>
            <a:r>
              <a:rPr lang="ru-RU" sz="2400" b="1" dirty="0" smtClean="0"/>
              <a:t>онфликты.</a:t>
            </a:r>
          </a:p>
          <a:p>
            <a:r>
              <a:rPr lang="ru-RU" sz="2400" b="1" dirty="0" smtClean="0"/>
              <a:t>Причины и условия, вызывающие межличностные конфликты.</a:t>
            </a:r>
          </a:p>
          <a:p>
            <a:pPr hangingPunct="0"/>
            <a:r>
              <a:rPr lang="ru-RU" sz="2400" dirty="0" smtClean="0"/>
              <a:t> </a:t>
            </a:r>
            <a:r>
              <a:rPr lang="ru-RU" sz="2400" b="1" dirty="0" smtClean="0"/>
              <a:t>Управление конфликтными ситуациями в условиях совместимой деятельности в организации</a:t>
            </a:r>
            <a:r>
              <a:rPr lang="ru-RU" sz="2400" dirty="0" smtClean="0"/>
              <a:t>. </a:t>
            </a:r>
            <a:endParaRPr lang="ru-RU" sz="2400" dirty="0"/>
          </a:p>
          <a:p>
            <a:endParaRPr lang="ru-RU" dirty="0" smtClean="0"/>
          </a:p>
          <a:p>
            <a:pPr lvl="0"/>
            <a:endParaRPr lang="ru-RU" b="1" dirty="0" smtClean="0"/>
          </a:p>
          <a:p>
            <a:endParaRPr lang="ru-RU" dirty="0" smtClean="0"/>
          </a:p>
          <a:p>
            <a:pPr lvl="0"/>
            <a:endParaRPr lang="ru-RU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534" y="961053"/>
            <a:ext cx="5253135" cy="521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13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9664" y="0"/>
            <a:ext cx="6316825" cy="6578081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ru-RU" dirty="0" smtClean="0"/>
              <a:t>Существует </a:t>
            </a:r>
            <a:r>
              <a:rPr lang="ru-RU" dirty="0"/>
              <a:t>несколько оснований типологии конфликтов. </a:t>
            </a:r>
            <a:endParaRPr lang="ru-RU" dirty="0" smtClean="0"/>
          </a:p>
          <a:p>
            <a:pPr hangingPunct="0"/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направленности конфликты делятся на:</a:t>
            </a:r>
          </a:p>
          <a:p>
            <a:pPr hangingPunct="0"/>
            <a:r>
              <a:rPr lang="ru-RU" dirty="0"/>
              <a:t>* горизонтальные (то есть в них не задействованы лица, находящиеся друг у друга в подчинении);</a:t>
            </a:r>
          </a:p>
          <a:p>
            <a:pPr hangingPunct="0"/>
            <a:r>
              <a:rPr lang="ru-RU" dirty="0"/>
              <a:t>* вертикальные (то есть между руководителями и подчиненными). Эта разновидность конфликтов составляет от 70 до 80 %;</a:t>
            </a:r>
          </a:p>
          <a:p>
            <a:pPr hangingPunct="0"/>
            <a:r>
              <a:rPr lang="ru-RU" dirty="0"/>
              <a:t>* смешанные (то есть между руководителями и подчиненными по социальному статусу, но не находящимися в прямой соподчиненности).</a:t>
            </a: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6" y="200026"/>
            <a:ext cx="5276849" cy="637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0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7241" y="298580"/>
            <a:ext cx="6260841" cy="6298163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источнику возникновения обычно выделяют</a:t>
            </a:r>
            <a:r>
              <a:rPr lang="ru-RU" i="1" dirty="0"/>
              <a:t>:</a:t>
            </a:r>
            <a:endParaRPr lang="ru-RU" dirty="0"/>
          </a:p>
          <a:p>
            <a:pPr hangingPunct="0"/>
            <a:r>
              <a:rPr lang="ru-RU" u="sng" dirty="0" smtClean="0"/>
              <a:t>личностные </a:t>
            </a:r>
            <a:r>
              <a:rPr lang="ru-RU" u="sng" dirty="0"/>
              <a:t>конфликты </a:t>
            </a:r>
            <a:r>
              <a:rPr lang="ru-RU" dirty="0" smtClean="0"/>
              <a:t>(</a:t>
            </a:r>
            <a:r>
              <a:rPr lang="ru-RU" dirty="0" err="1" smtClean="0"/>
              <a:t>внутриличностные</a:t>
            </a:r>
            <a:r>
              <a:rPr lang="ru-RU" dirty="0"/>
              <a:t>, внутренние, </a:t>
            </a:r>
            <a:r>
              <a:rPr lang="ru-RU" dirty="0" err="1"/>
              <a:t>интрасубъективные</a:t>
            </a:r>
            <a:r>
              <a:rPr lang="ru-RU" dirty="0"/>
              <a:t>, </a:t>
            </a:r>
            <a:r>
              <a:rPr lang="ru-RU" dirty="0" err="1"/>
              <a:t>интраперсональные</a:t>
            </a:r>
            <a:r>
              <a:rPr lang="ru-RU" dirty="0"/>
              <a:t>, психологические), которые возникают при столкновении противоположных мотивов, потребностей, интересов у человека;</a:t>
            </a:r>
          </a:p>
          <a:p>
            <a:pPr hangingPunct="0"/>
            <a:r>
              <a:rPr lang="ru-RU" dirty="0" smtClean="0"/>
              <a:t> </a:t>
            </a:r>
            <a:r>
              <a:rPr lang="ru-RU" u="sng" dirty="0"/>
              <a:t>межличностные конфликты. </a:t>
            </a:r>
            <a:r>
              <a:rPr lang="ru-RU" dirty="0"/>
              <a:t>Эта разновидность конфликтов возникает при наличии проблемной ситуации, в которой личности преследуют несовместимые цели; придерживаются несовместимых ценностей и норм, пытаясь реализовать их во взаимоотношениях друг с другом; одновременно в острой конкурентной борьбе стремятся к достижению одной и той же цели;</a:t>
            </a:r>
          </a:p>
          <a:p>
            <a:pPr hangingPunct="0"/>
            <a:r>
              <a:rPr lang="ru-RU" u="sng" dirty="0" smtClean="0"/>
              <a:t>межгрупповые </a:t>
            </a:r>
            <a:r>
              <a:rPr lang="ru-RU" u="sng" dirty="0"/>
              <a:t>конфликты</a:t>
            </a:r>
            <a:r>
              <a:rPr lang="ru-RU" dirty="0"/>
              <a:t>. В качестве конфликтующих сторон выступают социальные группы, преследующие несовместимые цели. </a:t>
            </a:r>
          </a:p>
        </p:txBody>
      </p:sp>
      <p:pic>
        <p:nvPicPr>
          <p:cNvPr id="13" name="Объект 1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694" y="223935"/>
            <a:ext cx="5150498" cy="6372808"/>
          </a:xfrm>
        </p:spPr>
      </p:pic>
    </p:spTree>
    <p:extLst>
      <p:ext uri="{BB962C8B-B14F-4D97-AF65-F5344CB8AC3E}">
        <p14:creationId xmlns:p14="http://schemas.microsoft.com/office/powerpoint/2010/main" val="297107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0580" y="214603"/>
            <a:ext cx="6871963" cy="6635460"/>
          </a:xfrm>
        </p:spPr>
        <p:txBody>
          <a:bodyPr>
            <a:normAutofit fontScale="62500" lnSpcReduction="20000"/>
          </a:bodyPr>
          <a:lstStyle/>
          <a:p>
            <a:pPr hangingPunct="0"/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Конфликты 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типа «руководитель — подчиненные» возможны в следующих ситуациях делового общения:</a:t>
            </a:r>
          </a:p>
          <a:p>
            <a:pPr hangingPunct="0"/>
            <a:r>
              <a:rPr lang="ru-RU" b="1" dirty="0" smtClean="0"/>
              <a:t>игнорирование </a:t>
            </a:r>
            <a:r>
              <a:rPr lang="ru-RU" b="1" dirty="0"/>
              <a:t>традиций и норм поведения, уже сложившихся в организации;</a:t>
            </a:r>
          </a:p>
          <a:p>
            <a:pPr hangingPunct="0"/>
            <a:r>
              <a:rPr lang="ru-RU" b="1" dirty="0" smtClean="0"/>
              <a:t>выбор </a:t>
            </a:r>
            <a:r>
              <a:rPr lang="ru-RU" b="1" dirty="0"/>
              <a:t>приближенных и избранных, которым руководитель всячески начинает покровительствовать;</a:t>
            </a:r>
          </a:p>
          <a:p>
            <a:pPr hangingPunct="0"/>
            <a:r>
              <a:rPr lang="ru-RU" b="1" dirty="0" smtClean="0"/>
              <a:t>ироническое </a:t>
            </a:r>
            <a:r>
              <a:rPr lang="ru-RU" b="1" dirty="0"/>
              <a:t>отношение к мнению коллектива;</a:t>
            </a:r>
          </a:p>
          <a:p>
            <a:pPr hangingPunct="0"/>
            <a:r>
              <a:rPr lang="ru-RU" b="1" dirty="0" smtClean="0"/>
              <a:t>принятие </a:t>
            </a:r>
            <a:r>
              <a:rPr lang="ru-RU" b="1" dirty="0"/>
              <a:t>управленческих решений под давлением;</a:t>
            </a:r>
          </a:p>
          <a:p>
            <a:pPr hangingPunct="0"/>
            <a:r>
              <a:rPr lang="ru-RU" b="1" dirty="0" smtClean="0"/>
              <a:t>слабое </a:t>
            </a:r>
            <a:r>
              <a:rPr lang="ru-RU" b="1" dirty="0"/>
              <a:t>контролирование управленческих ситуаций;</a:t>
            </a:r>
          </a:p>
          <a:p>
            <a:pPr hangingPunct="0"/>
            <a:r>
              <a:rPr lang="ru-RU" b="1" dirty="0" smtClean="0"/>
              <a:t>отсутствие </a:t>
            </a:r>
            <a:r>
              <a:rPr lang="ru-RU" b="1" dirty="0"/>
              <a:t>интереса к проблемам подчиненных;</a:t>
            </a:r>
          </a:p>
          <a:p>
            <a:pPr hangingPunct="0"/>
            <a:r>
              <a:rPr lang="ru-RU" b="1" dirty="0" smtClean="0"/>
              <a:t>ощущение </a:t>
            </a:r>
            <a:r>
              <a:rPr lang="ru-RU" b="1" dirty="0"/>
              <a:t>постоянной нехватки времени из-за постоянных попыток решать проблемы подчиненных;</a:t>
            </a:r>
          </a:p>
          <a:p>
            <a:pPr hangingPunct="0"/>
            <a:r>
              <a:rPr lang="ru-RU" b="1" dirty="0" smtClean="0"/>
              <a:t>осуществление </a:t>
            </a:r>
            <a:r>
              <a:rPr lang="ru-RU" b="1" dirty="0"/>
              <a:t>несвоевременного контроля за процессом исполнения управленческих решений;</a:t>
            </a:r>
          </a:p>
          <a:p>
            <a:pPr hangingPunct="0"/>
            <a:r>
              <a:rPr lang="ru-RU" b="1" dirty="0" smtClean="0"/>
              <a:t>принятие </a:t>
            </a:r>
            <a:r>
              <a:rPr lang="ru-RU" b="1" dirty="0"/>
              <a:t>решений, не учитывающих характер работы и взаимоотношений;</a:t>
            </a:r>
          </a:p>
          <a:p>
            <a:pPr hangingPunct="0"/>
            <a:r>
              <a:rPr lang="ru-RU" b="1" dirty="0" smtClean="0"/>
              <a:t>нерешительность</a:t>
            </a:r>
            <a:r>
              <a:rPr lang="ru-RU" b="1" dirty="0"/>
              <a:t>, искаженное видение системы управленческих взаимодействий;</a:t>
            </a:r>
          </a:p>
          <a:p>
            <a:pPr hangingPunct="0"/>
            <a:r>
              <a:rPr lang="ru-RU" b="1" dirty="0" smtClean="0"/>
              <a:t>принятие </a:t>
            </a:r>
            <a:r>
              <a:rPr lang="ru-RU" b="1" dirty="0"/>
              <a:t>управленческих решений на основе информации доверенных лиц, а не коллектива.</a:t>
            </a:r>
          </a:p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8" y="559837"/>
            <a:ext cx="4161453" cy="585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46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675"/>
            <a:ext cx="10515600" cy="3514725"/>
          </a:xfrm>
        </p:spPr>
        <p:txBody>
          <a:bodyPr>
            <a:normAutofit fontScale="55000" lnSpcReduction="20000"/>
          </a:bodyPr>
          <a:lstStyle/>
          <a:p>
            <a:pPr hangingPunct="0"/>
            <a:r>
              <a:rPr lang="ru-RU" sz="44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среди </a:t>
            </a:r>
            <a:r>
              <a:rPr lang="ru-RU" sz="44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 конструктивных конфликтов:</a:t>
            </a:r>
          </a:p>
          <a:p>
            <a:pPr hangingPunct="0"/>
            <a:r>
              <a:rPr lang="ru-RU" b="1" dirty="0"/>
              <a:t>*  неблагоприятные условия работы;</a:t>
            </a:r>
          </a:p>
          <a:p>
            <a:pPr hangingPunct="0"/>
            <a:r>
              <a:rPr lang="ru-RU" b="1" dirty="0"/>
              <a:t>*  несовершенная система оплаты труда;</a:t>
            </a:r>
          </a:p>
          <a:p>
            <a:pPr hangingPunct="0"/>
            <a:r>
              <a:rPr lang="ru-RU" b="1" dirty="0"/>
              <a:t>*  недостатки в организации труда;</a:t>
            </a:r>
          </a:p>
          <a:p>
            <a:pPr hangingPunct="0"/>
            <a:r>
              <a:rPr lang="ru-RU" b="1" dirty="0"/>
              <a:t>* неритмичность работы;</a:t>
            </a:r>
          </a:p>
          <a:p>
            <a:pPr hangingPunct="0"/>
            <a:r>
              <a:rPr lang="ru-RU" b="1" dirty="0"/>
              <a:t>*  сверхурочные работы;</a:t>
            </a:r>
          </a:p>
          <a:p>
            <a:pPr hangingPunct="0"/>
            <a:r>
              <a:rPr lang="ru-RU" b="1" dirty="0"/>
              <a:t>*  упущения в технологии (особенно те, от которых страдает заработок работника, причем не по его вине);</a:t>
            </a:r>
          </a:p>
          <a:p>
            <a:pPr hangingPunct="0"/>
            <a:r>
              <a:rPr lang="ru-RU" b="1" dirty="0"/>
              <a:t>*  несоответствие прав и обязанностей;</a:t>
            </a:r>
          </a:p>
          <a:p>
            <a:pPr hangingPunct="0"/>
            <a:r>
              <a:rPr lang="ru-RU" b="1" dirty="0"/>
              <a:t>* отсутствие четкости в распределении обязанностей, в частности, неэффективные, слишком расплывчатые или</a:t>
            </a:r>
          </a:p>
          <a:p>
            <a:pPr hangingPunct="0"/>
            <a:r>
              <a:rPr lang="ru-RU" b="1" dirty="0"/>
              <a:t>устаревшие должностные инструкции;</a:t>
            </a:r>
          </a:p>
          <a:p>
            <a:pPr hangingPunct="0"/>
            <a:r>
              <a:rPr lang="ru-RU" b="1" dirty="0"/>
              <a:t>*  низкий уровень трудовой и исполнительской дисциплины;</a:t>
            </a:r>
          </a:p>
          <a:p>
            <a:pPr hangingPunct="0"/>
            <a:r>
              <a:rPr lang="ru-RU" b="1" dirty="0"/>
              <a:t>* </a:t>
            </a:r>
            <a:r>
              <a:rPr lang="ru-RU" b="1" dirty="0" err="1"/>
              <a:t>конфликтогенные</a:t>
            </a:r>
            <a:r>
              <a:rPr lang="ru-RU" b="1" dirty="0"/>
              <a:t> (то есть способствующие возникновению конфликтов) организационные структуры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1" y="3676650"/>
            <a:ext cx="5191124" cy="279082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1974" y="3771900"/>
            <a:ext cx="588645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sz="1600" b="1" dirty="0" smtClean="0"/>
              <a:t>*  сверхурочные работы;</a:t>
            </a:r>
          </a:p>
          <a:p>
            <a:pPr hangingPunct="0"/>
            <a:r>
              <a:rPr lang="ru-RU" sz="1600" b="1" dirty="0" smtClean="0"/>
              <a:t>*  упущения в технологии (особенно те, от которых страдает заработок работника, причем не по его вине);</a:t>
            </a:r>
          </a:p>
          <a:p>
            <a:pPr hangingPunct="0"/>
            <a:r>
              <a:rPr lang="ru-RU" sz="1600" b="1" dirty="0" smtClean="0"/>
              <a:t>*  несоответствие прав и обязанностей;</a:t>
            </a:r>
          </a:p>
          <a:p>
            <a:pPr hangingPunct="0"/>
            <a:r>
              <a:rPr lang="ru-RU" sz="1600" b="1" dirty="0" smtClean="0"/>
              <a:t>* отсутствие четкости в распределении обязанностей, в частности, неэффективные, слишком расплывчатые или</a:t>
            </a:r>
          </a:p>
          <a:p>
            <a:pPr hangingPunct="0"/>
            <a:r>
              <a:rPr lang="ru-RU" sz="1600" b="1" dirty="0" smtClean="0"/>
              <a:t>устаревшие должностные инструкции;</a:t>
            </a:r>
          </a:p>
          <a:p>
            <a:pPr hangingPunct="0"/>
            <a:r>
              <a:rPr lang="ru-RU" sz="1600" b="1" dirty="0" smtClean="0"/>
              <a:t>*  низкий уровень трудовой и исполнительской дисциплины;</a:t>
            </a:r>
          </a:p>
          <a:p>
            <a:pPr hangingPunct="0"/>
            <a:r>
              <a:rPr lang="ru-RU" sz="1600" b="1" dirty="0" smtClean="0"/>
              <a:t>* </a:t>
            </a:r>
            <a:r>
              <a:rPr lang="ru-RU" sz="1600" b="1" dirty="0" err="1" smtClean="0"/>
              <a:t>конфликтогенные</a:t>
            </a:r>
            <a:r>
              <a:rPr lang="ru-RU" sz="1600" b="1" dirty="0" smtClean="0"/>
              <a:t> (то есть способствующие возникновению конфликтов) организационные структуры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55174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42384" y="0"/>
            <a:ext cx="5813004" cy="6522097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/>
              <a:t>Управление конфликтами. </a:t>
            </a:r>
            <a:endParaRPr lang="ru-RU" dirty="0"/>
          </a:p>
          <a:p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Управлять конфликтом </a:t>
            </a:r>
            <a:r>
              <a:rPr lang="ru-RU" dirty="0"/>
              <a:t>значит контролировать ход его развития, воздействовать на процесс конфликта, направляя его в конструктивное русло и предупреждая возможные негативные последствия. </a:t>
            </a:r>
            <a:endParaRPr lang="ru-RU" dirty="0" smtClean="0"/>
          </a:p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конфликтом </a:t>
            </a:r>
            <a:r>
              <a:rPr lang="ru-RU" dirty="0"/>
              <a:t>включает: </a:t>
            </a:r>
          </a:p>
          <a:p>
            <a:r>
              <a:rPr lang="ru-RU" dirty="0"/>
              <a:t>анализ конфликта, прогнозирование хода его развития; </a:t>
            </a:r>
          </a:p>
          <a:p>
            <a:r>
              <a:rPr lang="ru-RU" dirty="0"/>
              <a:t>предупреждение и профилактика деструктивного конфликта; </a:t>
            </a:r>
          </a:p>
          <a:p>
            <a:r>
              <a:rPr lang="ru-RU" dirty="0"/>
              <a:t>стимулирование развития конструктивного конфликта; </a:t>
            </a:r>
          </a:p>
          <a:p>
            <a:r>
              <a:rPr lang="ru-RU" dirty="0"/>
              <a:t>регулирование и разрешение конфликта. 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16" y="895350"/>
            <a:ext cx="4618653" cy="519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1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354563"/>
            <a:ext cx="6732004" cy="6419461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Переговорные стили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Жесткий стиль </a:t>
            </a:r>
            <a:r>
              <a:rPr lang="ru-RU" dirty="0"/>
              <a:t>характеризуется тем, что участник </a:t>
            </a:r>
            <a:r>
              <a:rPr lang="ru-RU" dirty="0" smtClean="0"/>
              <a:t>переговоров </a:t>
            </a:r>
            <a:r>
              <a:rPr lang="ru-RU" dirty="0"/>
              <a:t>стремится к победе, принятию решения в свою пользу, к полной реализации в конфликте своих интересов. </a:t>
            </a:r>
            <a:endParaRPr lang="ru-RU" dirty="0" smtClean="0"/>
          </a:p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Избегающий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стиль </a:t>
            </a:r>
            <a:r>
              <a:rPr lang="ru-RU" dirty="0"/>
              <a:t>проявляется в стремлении уйти от решения проблемы и даже ее отрицании. Сторона отказывается от участия в переговорах, избегает взаимодействия, считает проблему несуществующей, надуманной, неактуальной, либо, напротив, </a:t>
            </a:r>
            <a:r>
              <a:rPr lang="ru-RU" dirty="0" smtClean="0"/>
              <a:t>осознавая </a:t>
            </a:r>
            <a:r>
              <a:rPr lang="ru-RU" dirty="0"/>
              <a:t>ее остроту и значимость, пытается уйти от нее и связанного с ней дискомфорта. </a:t>
            </a:r>
            <a:endParaRPr lang="ru-RU" dirty="0" smtClean="0"/>
          </a:p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Мягкий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(уступающий) стиль </a:t>
            </a:r>
            <a:r>
              <a:rPr lang="ru-RU" dirty="0"/>
              <a:t>проявляется в уступках оппоненту. </a:t>
            </a:r>
            <a:endParaRPr lang="ru-RU" dirty="0" smtClean="0"/>
          </a:p>
          <a:p>
            <a:r>
              <a:rPr lang="ru-RU" dirty="0" smtClean="0"/>
              <a:t>Чаще </a:t>
            </a:r>
            <a:r>
              <a:rPr lang="ru-RU" dirty="0"/>
              <a:t>всего такой стиль характеризует либо стремление сохранить отношения с противоположной </a:t>
            </a:r>
            <a:r>
              <a:rPr lang="ru-RU" dirty="0" smtClean="0"/>
              <a:t>стороной</a:t>
            </a:r>
            <a:r>
              <a:rPr lang="ru-RU" dirty="0"/>
              <a:t>, либо попытку уйти от решения конфликта. </a:t>
            </a:r>
            <a:endParaRPr lang="ru-RU" dirty="0" smtClean="0"/>
          </a:p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Торговый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стиль </a:t>
            </a:r>
            <a:r>
              <a:rPr lang="ru-RU" dirty="0"/>
              <a:t>переговоров предполагает готовность уступить и ожидание уступок в ответ. Стороны приходят к согласию, частично удовлетворяя свои интересы, а </a:t>
            </a:r>
            <a:r>
              <a:rPr lang="ru-RU" dirty="0" smtClean="0"/>
              <a:t>частично </a:t>
            </a:r>
            <a:r>
              <a:rPr lang="ru-RU" dirty="0"/>
              <a:t>уступая партнеру. </a:t>
            </a:r>
            <a:endParaRPr lang="ru-RU" dirty="0" smtClean="0"/>
          </a:p>
          <a:p>
            <a:r>
              <a:rPr lang="ru-RU" dirty="0" smtClean="0"/>
              <a:t>Таким </a:t>
            </a:r>
            <a:r>
              <a:rPr lang="ru-RU" dirty="0"/>
              <a:t>образом, они согласуют свои позиции, сходясь на </a:t>
            </a:r>
            <a:r>
              <a:rPr lang="ru-RU" dirty="0" smtClean="0"/>
              <a:t>некоем </a:t>
            </a:r>
            <a:r>
              <a:rPr lang="ru-RU" dirty="0"/>
              <a:t>среднем варианте решения. Этот стиль реализует тактика ведения переговоров, </a:t>
            </a:r>
            <a:r>
              <a:rPr lang="ru-RU" dirty="0" smtClean="0"/>
              <a:t>получившая </a:t>
            </a:r>
            <a:r>
              <a:rPr lang="ru-RU" dirty="0"/>
              <a:t>название «позиционный торг».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217" y="559837"/>
            <a:ext cx="4627984" cy="574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216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16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посредника: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-1" y="685800"/>
            <a:ext cx="6324601" cy="6172200"/>
          </a:xfrm>
        </p:spPr>
        <p:txBody>
          <a:bodyPr>
            <a:normAutofit fontScale="62500" lnSpcReduction="20000"/>
          </a:bodyPr>
          <a:lstStyle/>
          <a:p>
            <a:r>
              <a:rPr lang="ru-RU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усиление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мотивации сторон </a:t>
            </a:r>
            <a:r>
              <a:rPr lang="ru-RU" dirty="0"/>
              <a:t>на достижение согласия, стимуляция </a:t>
            </a:r>
            <a:r>
              <a:rPr lang="ru-RU" dirty="0" smtClean="0"/>
              <a:t>сотрудничества</a:t>
            </a:r>
            <a:r>
              <a:rPr lang="ru-RU" dirty="0"/>
              <a:t>; </a:t>
            </a:r>
          </a:p>
          <a:p>
            <a:r>
              <a:rPr lang="ru-RU" dirty="0"/>
              <a:t>побуждение сторон к тщательному анализу конфликта, его адекватной оценке; </a:t>
            </a:r>
          </a:p>
          <a:p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экспертная функция</a:t>
            </a:r>
            <a:r>
              <a:rPr lang="ru-RU" dirty="0"/>
              <a:t>. Посредник владеет навыками ведения переговоров и раз-решения конфликтов. Обладая специальными знаниями по спорному вопросу, он как эксперт может предлагать содержательный анализ ситуации; </a:t>
            </a:r>
          </a:p>
          <a:p>
            <a:r>
              <a:rPr lang="ru-RU" dirty="0"/>
              <a:t>информационное обеспечение переговоров. В случае сепаратных совещаний со сторонами, когда прямые контакты между ними нецелесообразны из-за высокой </a:t>
            </a:r>
            <a:r>
              <a:rPr lang="ru-RU" dirty="0" smtClean="0"/>
              <a:t>напряженности </a:t>
            </a:r>
            <a:r>
              <a:rPr lang="ru-RU" dirty="0"/>
              <a:t>отношений, посредник обеспечивает обмен информацией между </a:t>
            </a:r>
            <a:r>
              <a:rPr lang="ru-RU" dirty="0" smtClean="0"/>
              <a:t>оппонентами</a:t>
            </a:r>
            <a:r>
              <a:rPr lang="ru-RU" dirty="0"/>
              <a:t>; </a:t>
            </a:r>
          </a:p>
          <a:p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представительская функция: </a:t>
            </a:r>
            <a:r>
              <a:rPr lang="ru-RU" dirty="0"/>
              <a:t>посредник может выступать от имени и в интересах какой-то организации; </a:t>
            </a:r>
            <a:r>
              <a:rPr lang="ru-RU" dirty="0" smtClean="0"/>
              <a:t>организация </a:t>
            </a:r>
            <a:r>
              <a:rPr lang="ru-RU" dirty="0"/>
              <a:t>и проведение переговоров; </a:t>
            </a:r>
            <a:r>
              <a:rPr lang="ru-RU" dirty="0" smtClean="0"/>
              <a:t>участие </a:t>
            </a:r>
            <a:r>
              <a:rPr lang="ru-RU" dirty="0"/>
              <a:t>в выработке решения. Ответственность за принимаемое решение должна сохраняться за субъектами конфликта; </a:t>
            </a:r>
          </a:p>
          <a:p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эмоциями участников конфликта. </a:t>
            </a:r>
            <a:r>
              <a:rPr lang="ru-RU" dirty="0"/>
              <a:t>Посредник предоставляет </a:t>
            </a:r>
            <a:r>
              <a:rPr lang="ru-RU" dirty="0" smtClean="0"/>
              <a:t>оппонентам </a:t>
            </a:r>
            <a:r>
              <a:rPr lang="ru-RU" dirty="0"/>
              <a:t>возможность «выпустить пар». Уже само присутствие третьих лиц на </a:t>
            </a:r>
            <a:r>
              <a:rPr lang="ru-RU" dirty="0" smtClean="0"/>
              <a:t>переговорах </a:t>
            </a:r>
            <a:r>
              <a:rPr lang="ru-RU" dirty="0"/>
              <a:t>повышает </a:t>
            </a:r>
            <a:r>
              <a:rPr lang="ru-RU" dirty="0" err="1"/>
              <a:t>конвенциональность</a:t>
            </a:r>
            <a:r>
              <a:rPr lang="ru-RU" dirty="0"/>
              <a:t> выражения эмоций, заставляет стороны вести себя сдержанно; </a:t>
            </a:r>
            <a:r>
              <a:rPr lang="ru-RU" dirty="0" smtClean="0"/>
              <a:t>повышение </a:t>
            </a:r>
            <a:r>
              <a:rPr lang="ru-RU" dirty="0"/>
              <a:t>конфликтной компетентности сторон. Посредник обучает стороны навыкам ведения переговоров, конструктивному поведению в конфликте, умению </a:t>
            </a:r>
            <a:r>
              <a:rPr lang="ru-RU" dirty="0" smtClean="0"/>
              <a:t>слушать</a:t>
            </a:r>
            <a:r>
              <a:rPr lang="ru-RU" dirty="0"/>
              <a:t>, ставить себя на место другого и т.д. 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75" y="866776"/>
            <a:ext cx="5029199" cy="555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537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2983</TotalTime>
  <Words>1013</Words>
  <Application>Microsoft Office PowerPoint</Application>
  <PresentationFormat>Широкоэкранный</PresentationFormat>
  <Paragraphs>82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Психология управленческих конфликтов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Функции посредника: 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 управленческих конфликтов</dc:title>
  <dc:creator>Ольга Хабижановна</dc:creator>
  <cp:lastModifiedBy>Ольга Хабижановна</cp:lastModifiedBy>
  <cp:revision>39</cp:revision>
  <dcterms:created xsi:type="dcterms:W3CDTF">2020-12-24T15:04:43Z</dcterms:created>
  <dcterms:modified xsi:type="dcterms:W3CDTF">2020-12-26T17:31:23Z</dcterms:modified>
</cp:coreProperties>
</file>